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3EAC78-5839-4462-95FA-5AA9DF043730}">
  <a:tblStyle styleId="{B23EAC78-5839-4462-95FA-5AA9DF0437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354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acf83992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acf83992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acf83992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acf83992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acf83992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acf83992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ef77d10f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ef77d10f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acf839922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acf839922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acf83992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acf83992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ef77d10f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ef77d10f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ef77d10f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ef77d10f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acf8399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acf8399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acf83992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acf83992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acf83992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acf83992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acf83992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acf83992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acf83992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acf83992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acf83992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acf83992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ef77d10f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ef77d10f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acf83992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acf83992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57400" y="1645790"/>
            <a:ext cx="50292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Прикладная математика и информатика</a:t>
            </a:r>
            <a:endParaRPr sz="2000"/>
          </a:p>
        </p:txBody>
      </p:sp>
      <p:sp>
        <p:nvSpPr>
          <p:cNvPr id="56" name="Google Shape;56;p13"/>
          <p:cNvSpPr txBox="1"/>
          <p:nvPr/>
        </p:nvSpPr>
        <p:spPr>
          <a:xfrm>
            <a:off x="1965900" y="914400"/>
            <a:ext cx="5212200" cy="73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Институт математики, механики и компьютерных наук им. И.И. Воровича</a:t>
            </a:r>
            <a:endParaRPr sz="2200"/>
          </a:p>
        </p:txBody>
      </p:sp>
      <p:sp>
        <p:nvSpPr>
          <p:cNvPr id="57" name="Google Shape;57;p13"/>
          <p:cNvSpPr txBox="1"/>
          <p:nvPr/>
        </p:nvSpPr>
        <p:spPr>
          <a:xfrm>
            <a:off x="914400" y="2971800"/>
            <a:ext cx="7315200" cy="13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Определение и сегментация трещин</a:t>
            </a:r>
            <a:br>
              <a:rPr lang="en" sz="3200"/>
            </a:br>
            <a:r>
              <a:rPr lang="en" sz="3200"/>
              <a:t>на поверхности при помощи</a:t>
            </a:r>
            <a:br>
              <a:rPr lang="en" sz="3200"/>
            </a:br>
            <a:r>
              <a:rPr lang="en" sz="3200"/>
              <a:t>сверточной нейронной сети</a:t>
            </a:r>
            <a:endParaRPr sz="3200"/>
          </a:p>
        </p:txBody>
      </p:sp>
      <p:sp>
        <p:nvSpPr>
          <p:cNvPr id="58" name="Google Shape;58;p13"/>
          <p:cNvSpPr txBox="1"/>
          <p:nvPr/>
        </p:nvSpPr>
        <p:spPr>
          <a:xfrm>
            <a:off x="2971800" y="5212050"/>
            <a:ext cx="5943600" cy="5487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Студент:</a:t>
            </a:r>
            <a:r>
              <a:rPr lang="en"/>
              <a:t> Пандов Вячеслав Дмитриевич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</a:rPr>
              <a:t>Научный руководитель:</a:t>
            </a:r>
            <a:r>
              <a:rPr lang="en"/>
              <a:t> д.ф.-м.н., доц. Карякин Михаил Игорьевич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3017550" y="2102990"/>
            <a:ext cx="31089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Кафедра теории упругости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10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Критерий классификации: бинарная кросс-энтропия</a:t>
            </a:r>
            <a:endParaRPr sz="2400"/>
          </a:p>
        </p:txBody>
      </p:sp>
      <p:sp>
        <p:nvSpPr>
          <p:cNvPr id="162" name="Google Shape;162;p22"/>
          <p:cNvSpPr txBox="1"/>
          <p:nvPr/>
        </p:nvSpPr>
        <p:spPr>
          <a:xfrm>
            <a:off x="1600200" y="731520"/>
            <a:ext cx="5943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Бинарная кросс-энтропия</a:t>
            </a:r>
            <a:endParaRPr sz="2200"/>
          </a:p>
        </p:txBody>
      </p:sp>
      <p:sp>
        <p:nvSpPr>
          <p:cNvPr id="163" name="Google Shape;163;p22"/>
          <p:cNvSpPr txBox="1"/>
          <p:nvPr/>
        </p:nvSpPr>
        <p:spPr>
          <a:xfrm>
            <a:off x="1600200" y="3154680"/>
            <a:ext cx="5943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Производная бинарной кросс-энтропии</a:t>
            </a:r>
            <a:endParaRPr sz="2200"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525" y="1257156"/>
            <a:ext cx="4452938" cy="1783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313" y="3652654"/>
            <a:ext cx="4725352" cy="2935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11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Критерий сегментации: коэффициент Сёренсена</a:t>
            </a:r>
            <a:endParaRPr sz="2400"/>
          </a:p>
        </p:txBody>
      </p:sp>
      <p:sp>
        <p:nvSpPr>
          <p:cNvPr id="173" name="Google Shape;173;p23"/>
          <p:cNvSpPr txBox="1"/>
          <p:nvPr/>
        </p:nvSpPr>
        <p:spPr>
          <a:xfrm>
            <a:off x="380717" y="1432647"/>
            <a:ext cx="4432500" cy="4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 точки зрения множеств</a:t>
            </a:r>
            <a:endParaRPr sz="2200"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418" y="1963102"/>
            <a:ext cx="1980530" cy="719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382685" y="3763087"/>
            <a:ext cx="4432500" cy="479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 точки зрения пикселей</a:t>
            </a:r>
            <a:endParaRPr sz="220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350" y="4302336"/>
            <a:ext cx="4025032" cy="1078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 rotWithShape="1">
          <a:blip r:embed="rId6">
            <a:alphaModFix/>
          </a:blip>
          <a:srcRect t="6527" r="1127" b="17131"/>
          <a:stretch/>
        </p:blipFill>
        <p:spPr>
          <a:xfrm>
            <a:off x="4572000" y="1378294"/>
            <a:ext cx="4440063" cy="116852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4572011" y="1524506"/>
            <a:ext cx="4590300" cy="16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A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     Dice = 0               Dice = 0.25        Dice = 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9145" y="3536390"/>
            <a:ext cx="3043455" cy="246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12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Критерий сегментации: коэффициент Сёренсена</a:t>
            </a:r>
            <a:endParaRPr sz="240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850" y="3058751"/>
            <a:ext cx="5448300" cy="127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1600210" y="2065475"/>
            <a:ext cx="5943600" cy="4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Функция Dice не является выпуклой*</a:t>
            </a:r>
            <a:endParaRPr sz="2200"/>
          </a:p>
        </p:txBody>
      </p:sp>
      <p:sp>
        <p:nvSpPr>
          <p:cNvPr id="189" name="Google Shape;189;p24"/>
          <p:cNvSpPr txBox="1"/>
          <p:nvPr/>
        </p:nvSpPr>
        <p:spPr>
          <a:xfrm>
            <a:off x="425210" y="6029510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Shruti Jadon. A survey of loss functions for semantic segmentation. – 2020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13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Метрики качества</a:t>
            </a:r>
            <a:endParaRPr sz="2400"/>
          </a:p>
        </p:txBody>
      </p:sp>
      <p:graphicFrame>
        <p:nvGraphicFramePr>
          <p:cNvPr id="197" name="Google Shape;197;p25"/>
          <p:cNvGraphicFramePr/>
          <p:nvPr/>
        </p:nvGraphicFramePr>
        <p:xfrm>
          <a:off x="914400" y="906971"/>
          <a:ext cx="7315200" cy="5567350"/>
        </p:xfrm>
        <a:graphic>
          <a:graphicData uri="http://schemas.openxmlformats.org/drawingml/2006/table">
            <a:tbl>
              <a:tblPr>
                <a:noFill/>
                <a:tableStyleId>{B23EAC78-5839-4462-95FA-5AA9DF043730}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Сегментация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Классификация</a:t>
                      </a:r>
                      <a:endParaRPr sz="18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8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120" y="3119933"/>
            <a:ext cx="3566160" cy="61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742" y="1770403"/>
            <a:ext cx="3580867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7801" y="3884694"/>
            <a:ext cx="1770759" cy="990531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2212" y="5118514"/>
            <a:ext cx="3061937" cy="492369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7086" y="3227816"/>
            <a:ext cx="2532184" cy="43328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14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Результаты</a:t>
            </a:r>
            <a:endParaRPr sz="2400"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260" y="965513"/>
            <a:ext cx="3611880" cy="492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" y="1686138"/>
            <a:ext cx="5440680" cy="34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15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18" name="Google Shape;218;p27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Результаты</a:t>
            </a:r>
            <a:endParaRPr sz="2400"/>
          </a:p>
        </p:txBody>
      </p:sp>
      <p:sp>
        <p:nvSpPr>
          <p:cNvPr id="219" name="Google Shape;219;p27"/>
          <p:cNvSpPr txBox="1"/>
          <p:nvPr/>
        </p:nvSpPr>
        <p:spPr>
          <a:xfrm>
            <a:off x="365750" y="1551712"/>
            <a:ext cx="2286000" cy="37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Входные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изображения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Предсказанные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маски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Истинные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маски</a:t>
            </a:r>
            <a:endParaRPr sz="2000"/>
          </a:p>
        </p:txBody>
      </p:sp>
      <p:pic>
        <p:nvPicPr>
          <p:cNvPr id="220" name="Google Shape;220;p27"/>
          <p:cNvPicPr preferRelativeResize="0"/>
          <p:nvPr/>
        </p:nvPicPr>
        <p:blipFill rotWithShape="1">
          <a:blip r:embed="rId4">
            <a:alphaModFix/>
          </a:blip>
          <a:srcRect r="49806"/>
          <a:stretch/>
        </p:blipFill>
        <p:spPr>
          <a:xfrm>
            <a:off x="2986052" y="1597482"/>
            <a:ext cx="5486401" cy="3708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16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Заключение</a:t>
            </a:r>
            <a:endParaRPr sz="2400"/>
          </a:p>
        </p:txBody>
      </p:sp>
      <p:sp>
        <p:nvSpPr>
          <p:cNvPr id="228" name="Google Shape;228;p28"/>
          <p:cNvSpPr txBox="1"/>
          <p:nvPr/>
        </p:nvSpPr>
        <p:spPr>
          <a:xfrm>
            <a:off x="457200" y="1051560"/>
            <a:ext cx="82296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По результатам исследования можно сделать следующие выводы:</a:t>
            </a:r>
            <a:endParaRPr sz="2000"/>
          </a:p>
          <a:p>
            <a:pPr marL="45720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Была реализована и успешно обучена модель архитектуры U-Net </a:t>
            </a:r>
            <a:r>
              <a:rPr lang="en" sz="2000">
                <a:solidFill>
                  <a:schemeClr val="dk1"/>
                </a:solidFill>
              </a:rPr>
              <a:t>для решения задачи сегментации </a:t>
            </a:r>
            <a:r>
              <a:rPr lang="en" sz="2000"/>
              <a:t>. </a:t>
            </a:r>
            <a:endParaRPr sz="2000"/>
          </a:p>
          <a:p>
            <a:pPr marL="45720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Кодировщик, обученный на задаче сегментации, может успешно применяться в задаче классификации, если к нему добавить полносвязные нейронные слои.</a:t>
            </a:r>
            <a:endParaRPr sz="2000"/>
          </a:p>
          <a:p>
            <a:pPr marL="457200" lvl="0" indent="-355600" algn="just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" sz="2000"/>
              <a:t>Полносвязная нейронная сеть, добавленная после уже обученного кодировщика, успешно анализирует информацию, исходящую из кодировщика и способна интерпретировать её для решения задачи классификации.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2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Постановка задачи</a:t>
            </a:r>
            <a:endParaRPr sz="24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779" y="907268"/>
            <a:ext cx="5499421" cy="412780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2" y="907268"/>
            <a:ext cx="5499421" cy="412780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85800" y="1268007"/>
            <a:ext cx="2849385" cy="188831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t="5172" r="1497" b="26136"/>
          <a:stretch/>
        </p:blipFill>
        <p:spPr>
          <a:xfrm flipH="1">
            <a:off x="5954457" y="907278"/>
            <a:ext cx="2503735" cy="3104525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 flipH="1">
            <a:off x="3848864" y="3120568"/>
            <a:ext cx="2562618" cy="1268932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85805" y="3309870"/>
            <a:ext cx="3620080" cy="1725212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3" name="Google Shape;73;p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3260915" y="907256"/>
            <a:ext cx="2503736" cy="156644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4455" y="3450206"/>
            <a:ext cx="2272977" cy="1586138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5" name="Google Shape;75;p14"/>
          <p:cNvSpPr txBox="1"/>
          <p:nvPr/>
        </p:nvSpPr>
        <p:spPr>
          <a:xfrm>
            <a:off x="1143000" y="5486400"/>
            <a:ext cx="274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Реконструкция</a:t>
            </a:r>
            <a:endParaRPr sz="2000">
              <a:solidFill>
                <a:srgbClr val="212121"/>
              </a:solidFill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Отбраковка</a:t>
            </a:r>
            <a:endParaRPr sz="2000">
              <a:solidFill>
                <a:srgbClr val="212121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4800600" y="5486400"/>
            <a:ext cx="3200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Контроль качества</a:t>
            </a:r>
            <a:endParaRPr sz="2000">
              <a:solidFill>
                <a:srgbClr val="21212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000"/>
              <a:buChar char="●"/>
            </a:pPr>
            <a:r>
              <a:rPr lang="en" sz="2000">
                <a:solidFill>
                  <a:srgbClr val="212121"/>
                </a:solidFill>
              </a:rPr>
              <a:t>Краш-тесты</a:t>
            </a:r>
            <a:endParaRPr sz="20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3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Объект исследования</a:t>
            </a:r>
            <a:endParaRPr sz="2400"/>
          </a:p>
        </p:txBody>
      </p:sp>
      <p:sp>
        <p:nvSpPr>
          <p:cNvPr id="84" name="Google Shape;84;p15"/>
          <p:cNvSpPr txBox="1"/>
          <p:nvPr/>
        </p:nvSpPr>
        <p:spPr>
          <a:xfrm>
            <a:off x="497200" y="777250"/>
            <a:ext cx="8143800" cy="45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l="1000" r="58349"/>
          <a:stretch/>
        </p:blipFill>
        <p:spPr>
          <a:xfrm>
            <a:off x="497204" y="777240"/>
            <a:ext cx="4034791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l="1000" r="58349"/>
          <a:stretch/>
        </p:blipFill>
        <p:spPr>
          <a:xfrm>
            <a:off x="4610857" y="777240"/>
            <a:ext cx="4037087" cy="457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25210" y="6029510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Набор данных «Crack Segmentation». – URL: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https://github.com/khanhha/crack_segmentation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02938" y="5394960"/>
            <a:ext cx="40233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Исходные изображения</a:t>
            </a:r>
            <a:endParaRPr sz="2000"/>
          </a:p>
        </p:txBody>
      </p:sp>
      <p:sp>
        <p:nvSpPr>
          <p:cNvPr id="89" name="Google Shape;89;p15"/>
          <p:cNvSpPr txBox="1"/>
          <p:nvPr/>
        </p:nvSpPr>
        <p:spPr>
          <a:xfrm>
            <a:off x="4617763" y="5394960"/>
            <a:ext cx="40233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Бинарные маски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4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Принцип архитектур «Variance Autoencoders»</a:t>
            </a:r>
            <a:endParaRPr sz="24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77" y="1303020"/>
            <a:ext cx="8138046" cy="370331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3042531" y="1325880"/>
            <a:ext cx="3059100" cy="4572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</a:t>
            </a:r>
            <a:r>
              <a:rPr lang="en" sz="1800"/>
              <a:t>Есть ли трещина?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»</a:t>
            </a:r>
            <a:endParaRPr sz="1800"/>
          </a:p>
        </p:txBody>
      </p:sp>
      <p:sp>
        <p:nvSpPr>
          <p:cNvPr id="99" name="Google Shape;99;p16"/>
          <p:cNvSpPr txBox="1"/>
          <p:nvPr/>
        </p:nvSpPr>
        <p:spPr>
          <a:xfrm>
            <a:off x="228600" y="5372100"/>
            <a:ext cx="4572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Кодировщик.</a:t>
            </a:r>
            <a:r>
              <a:rPr lang="en" sz="1800"/>
              <a:t> </a:t>
            </a:r>
            <a:r>
              <a:rPr lang="en" sz="1800">
                <a:solidFill>
                  <a:srgbClr val="000000"/>
                </a:solidFill>
              </a:rPr>
              <a:t>Сжимает </a:t>
            </a:r>
            <a:r>
              <a:rPr lang="en" sz="1800"/>
              <a:t>входную информацию в так называемое «сжатое представление».</a:t>
            </a:r>
            <a:endParaRPr sz="1800"/>
          </a:p>
        </p:txBody>
      </p:sp>
      <p:sp>
        <p:nvSpPr>
          <p:cNvPr id="100" name="Google Shape;100;p16"/>
          <p:cNvSpPr txBox="1"/>
          <p:nvPr/>
        </p:nvSpPr>
        <p:spPr>
          <a:xfrm>
            <a:off x="4343400" y="5372100"/>
            <a:ext cx="4572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Декодер.</a:t>
            </a:r>
            <a:r>
              <a:rPr lang="en" sz="1800">
                <a:solidFill>
                  <a:schemeClr val="dk1"/>
                </a:solidFill>
              </a:rPr>
              <a:t> Реконструирует сжатое представление к необходимому конечному виду.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5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Цели и задачи</a:t>
            </a:r>
            <a:endParaRPr sz="2400"/>
          </a:p>
        </p:txBody>
      </p:sp>
      <p:sp>
        <p:nvSpPr>
          <p:cNvPr id="108" name="Google Shape;108;p17"/>
          <p:cNvSpPr txBox="1"/>
          <p:nvPr/>
        </p:nvSpPr>
        <p:spPr>
          <a:xfrm>
            <a:off x="822900" y="2148900"/>
            <a:ext cx="7498200" cy="256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Реализовать и обучить модель для сегментации трещин на поверхности по изображению.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endParaRPr lang="en" sz="2200" dirty="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sz="2200" dirty="0"/>
              <a:t>Модифицировать модель из п.1 для решения задачи определения трещин на тех же изображениях поверхности. Обучить такую модель.</a:t>
            </a:r>
            <a:endParaRPr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6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VGG-13</a:t>
            </a:r>
            <a:endParaRPr sz="2400"/>
          </a:p>
        </p:txBody>
      </p:sp>
      <p:sp>
        <p:nvSpPr>
          <p:cNvPr id="116" name="Google Shape;116;p18"/>
          <p:cNvSpPr txBox="1"/>
          <p:nvPr/>
        </p:nvSpPr>
        <p:spPr>
          <a:xfrm>
            <a:off x="420654" y="6030468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Karen Simonyan, Andrew Zisserman. Very Deep Convolutional Networks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for Large-Scale Image Recognition. – 2014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398" y="3616455"/>
            <a:ext cx="7315200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 rotWithShape="1">
          <a:blip r:embed="rId5">
            <a:alphaModFix/>
          </a:blip>
          <a:srcRect r="-765"/>
          <a:stretch/>
        </p:blipFill>
        <p:spPr>
          <a:xfrm>
            <a:off x="502920" y="1483360"/>
            <a:ext cx="4572000" cy="169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6440" y="1683485"/>
            <a:ext cx="2926080" cy="129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502925" y="913050"/>
            <a:ext cx="3657600" cy="45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Свертка</a:t>
            </a:r>
            <a:endParaRPr sz="2200"/>
          </a:p>
        </p:txBody>
      </p:sp>
      <p:sp>
        <p:nvSpPr>
          <p:cNvPr id="121" name="Google Shape;121;p18"/>
          <p:cNvSpPr txBox="1"/>
          <p:nvPr/>
        </p:nvSpPr>
        <p:spPr>
          <a:xfrm>
            <a:off x="5532120" y="913050"/>
            <a:ext cx="3200400" cy="45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Субдискретизация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7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Архитектура U-Net</a:t>
            </a:r>
            <a:endParaRPr sz="24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899" y="822960"/>
            <a:ext cx="5257802" cy="429767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34400" y="2011680"/>
            <a:ext cx="2926200" cy="144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VGG Encoder</a:t>
            </a:r>
            <a:endParaRPr sz="20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Обратная свертка</a:t>
            </a:r>
            <a:endParaRPr sz="2000"/>
          </a:p>
        </p:txBody>
      </p:sp>
      <p:sp>
        <p:nvSpPr>
          <p:cNvPr id="131" name="Google Shape;131;p19"/>
          <p:cNvSpPr txBox="1"/>
          <p:nvPr/>
        </p:nvSpPr>
        <p:spPr>
          <a:xfrm>
            <a:off x="425210" y="6029510"/>
            <a:ext cx="49377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______________________________________________________________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Olaf Ronneberger, Philipp Fischer, Thomas Brox. U-Net: Convolutional</a:t>
            </a:r>
            <a:b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Networks for Biomedical Image Segmentation. – 2015.</a:t>
            </a:r>
            <a:endParaRPr sz="12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5">
            <a:alphaModFix/>
          </a:blip>
          <a:srcRect l="1467" t="1428" r="1350" b="4613"/>
          <a:stretch/>
        </p:blipFill>
        <p:spPr>
          <a:xfrm>
            <a:off x="411480" y="3735255"/>
            <a:ext cx="420624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8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Критерий классификации: квадрат ошибки</a:t>
            </a:r>
            <a:endParaRPr sz="2400"/>
          </a:p>
        </p:txBody>
      </p:sp>
      <p:sp>
        <p:nvSpPr>
          <p:cNvPr id="140" name="Google Shape;140;p20"/>
          <p:cNvSpPr txBox="1"/>
          <p:nvPr/>
        </p:nvSpPr>
        <p:spPr>
          <a:xfrm>
            <a:off x="1600205" y="914400"/>
            <a:ext cx="5943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Вероятностная интерпретация выхода</a:t>
            </a:r>
            <a:endParaRPr sz="2200"/>
          </a:p>
        </p:txBody>
      </p:sp>
      <p:sp>
        <p:nvSpPr>
          <p:cNvPr id="141" name="Google Shape;141;p20"/>
          <p:cNvSpPr txBox="1"/>
          <p:nvPr/>
        </p:nvSpPr>
        <p:spPr>
          <a:xfrm>
            <a:off x="1600195" y="3749040"/>
            <a:ext cx="5943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Квадрат ошибки</a:t>
            </a:r>
            <a:endParaRPr sz="22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314" y="4452938"/>
            <a:ext cx="3970973" cy="176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8479" y="1564214"/>
            <a:ext cx="3007043" cy="1900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5486400" y="4582950"/>
            <a:ext cx="3657600" cy="9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" sz="2000"/>
              <a:t> </a:t>
            </a:r>
            <a:r>
              <a:rPr lang="en" sz="2000">
                <a:solidFill>
                  <a:srgbClr val="000000"/>
                </a:solidFill>
              </a:rPr>
              <a:t>–</a:t>
            </a:r>
            <a:r>
              <a:rPr lang="en" sz="2000"/>
              <a:t> </a:t>
            </a:r>
            <a:r>
              <a:rPr lang="en" sz="2000">
                <a:solidFill>
                  <a:srgbClr val="000000"/>
                </a:solidFill>
              </a:rPr>
              <a:t>предсказанное значение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2000">
                <a:solidFill>
                  <a:srgbClr val="000000"/>
                </a:solidFill>
              </a:rPr>
              <a:t> –</a:t>
            </a:r>
            <a:r>
              <a:rPr lang="en" sz="2000"/>
              <a:t> </a:t>
            </a:r>
            <a:r>
              <a:rPr lang="en" sz="2000">
                <a:solidFill>
                  <a:srgbClr val="000000"/>
                </a:solidFill>
              </a:rPr>
              <a:t>истинное значение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 b="1">
                <a:solidFill>
                  <a:schemeClr val="dk1"/>
                </a:solidFill>
              </a:rPr>
              <a:t>9</a:t>
            </a:fld>
            <a:endParaRPr sz="1400" b="1">
              <a:solidFill>
                <a:schemeClr val="dk1"/>
              </a:solidFill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65760" y="182880"/>
            <a:ext cx="7772400" cy="459900"/>
          </a:xfrm>
          <a:prstGeom prst="rect">
            <a:avLst/>
          </a:prstGeom>
          <a:solidFill>
            <a:srgbClr val="EFEFEF">
              <a:alpha val="9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Критерий классификации: квадрат ошибки</a:t>
            </a:r>
            <a:endParaRPr sz="2400"/>
          </a:p>
        </p:txBody>
      </p:sp>
      <p:sp>
        <p:nvSpPr>
          <p:cNvPr id="152" name="Google Shape;152;p21"/>
          <p:cNvSpPr txBox="1"/>
          <p:nvPr/>
        </p:nvSpPr>
        <p:spPr>
          <a:xfrm>
            <a:off x="1600200" y="1512810"/>
            <a:ext cx="5943600" cy="4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Производная квадрата ошибки</a:t>
            </a:r>
            <a:endParaRPr sz="2200"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7888" y="2400205"/>
            <a:ext cx="4788218" cy="69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463" y="3624023"/>
            <a:ext cx="3227070" cy="806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Экран (4:3)</PresentationFormat>
  <Paragraphs>91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9" baseType="lpstr">
      <vt:lpstr>Arial</vt:lpstr>
      <vt:lpstr>Times New Roman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Вячеслав Пандов</cp:lastModifiedBy>
  <cp:revision>1</cp:revision>
  <dcterms:modified xsi:type="dcterms:W3CDTF">2021-06-07T13:56:52Z</dcterms:modified>
</cp:coreProperties>
</file>